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30"/>
  </p:notesMasterIdLst>
  <p:sldIdLst>
    <p:sldId id="282" r:id="rId5"/>
    <p:sldId id="281" r:id="rId6"/>
    <p:sldId id="257" r:id="rId7"/>
    <p:sldId id="280" r:id="rId8"/>
    <p:sldId id="277" r:id="rId9"/>
    <p:sldId id="278" r:id="rId10"/>
    <p:sldId id="279" r:id="rId11"/>
    <p:sldId id="258" r:id="rId12"/>
    <p:sldId id="269" r:id="rId13"/>
    <p:sldId id="270" r:id="rId14"/>
    <p:sldId id="271" r:id="rId15"/>
    <p:sldId id="261" r:id="rId16"/>
    <p:sldId id="276" r:id="rId17"/>
    <p:sldId id="272" r:id="rId18"/>
    <p:sldId id="274" r:id="rId19"/>
    <p:sldId id="273" r:id="rId20"/>
    <p:sldId id="275" r:id="rId21"/>
    <p:sldId id="260" r:id="rId22"/>
    <p:sldId id="262" r:id="rId23"/>
    <p:sldId id="263" r:id="rId24"/>
    <p:sldId id="264" r:id="rId25"/>
    <p:sldId id="265" r:id="rId26"/>
    <p:sldId id="266" r:id="rId27"/>
    <p:sldId id="268" r:id="rId28"/>
    <p:sldId id="267" r:id="rId29"/>
  </p:sldIdLst>
  <p:sldSz cx="9144000" cy="5143500" type="screen16x9"/>
  <p:notesSz cx="6858000" cy="9144000"/>
  <p:embeddedFontLst>
    <p:embeddedFont>
      <p:font typeface="Average" panose="020B0604020202020204" charset="0"/>
      <p:regular r:id="rId31"/>
    </p:embeddedFont>
    <p:embeddedFont>
      <p:font typeface="Oswald" panose="020B0604020202020204" charset="0"/>
      <p:regular r:id="rId32"/>
      <p:bold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font" Target="fonts/font2.fntdata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7142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891ac1f7a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891ac1f7a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7252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91ac1f7a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891ac1f7a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91ac1f7a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891ac1f7a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7126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91ac1f7a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891ac1f7a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29003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91ac1f7a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891ac1f7a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70196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91ac1f7a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891ac1f7a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5143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91ac1f7a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891ac1f7a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0315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891ac1f7a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891ac1f7a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891ac1f7a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891ac1f7a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bc2c6fe0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bc2c6fe0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bc2c6f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bc2c6f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891ac1f7a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891ac1f7a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891ac1f7a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891ac1f7a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891ac1f7a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891ac1f7a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891ac1f7a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891ac1f7a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09299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891ac1f7a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891ac1f7a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bc2c6f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bc2c6f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3758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bc2c6f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bc2c6f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0495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bc2c6f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bc2c6f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4615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bc2c6f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bc2c6f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4303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891ac1f7a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891ac1f7a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891ac1f7a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891ac1f7a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9220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891ac1f7a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891ac1f7a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656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699" y="378372"/>
            <a:ext cx="8443417" cy="4190503"/>
          </a:xfrm>
        </p:spPr>
        <p:txBody>
          <a:bodyPr/>
          <a:lstStyle/>
          <a:p>
            <a:pPr marL="139700" indent="0">
              <a:buNone/>
            </a:pPr>
            <a:r>
              <a:rPr lang="en-US" sz="2000" dirty="0" err="1"/>
              <a:t>Heb</a:t>
            </a:r>
            <a:r>
              <a:rPr lang="en-US" sz="2000" dirty="0"/>
              <a:t> 4:12 For the word of God [is] quick, and powerful, and sharper than any </a:t>
            </a:r>
            <a:r>
              <a:rPr lang="en-US" sz="2000" dirty="0" err="1"/>
              <a:t>twoedged</a:t>
            </a:r>
            <a:r>
              <a:rPr lang="en-US" sz="2000" dirty="0"/>
              <a:t> sword, piercing even to the dividing asunder of soul and spirit, and of the joints and marrow, and [is] a discerner of the thoughts and intents of the heart. 13 Neither is there any creature that is not manifest in his sight: but all things [are] naked and opened unto the eyes of him with whom we have to do.</a:t>
            </a:r>
          </a:p>
        </p:txBody>
      </p:sp>
    </p:spTree>
    <p:extLst>
      <p:ext uri="{BB962C8B-B14F-4D97-AF65-F5344CB8AC3E}">
        <p14:creationId xmlns:p14="http://schemas.microsoft.com/office/powerpoint/2010/main" val="3437209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08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/>
              <a:t>What is a “Bible Study/Small Group”?</a:t>
            </a:r>
            <a:br>
              <a:rPr lang="en" dirty="0"/>
            </a:br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"Bible study” can mean just about anything to anyone…</a:t>
            </a: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529525"/>
            <a:ext cx="8061000" cy="35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People discussing their view of a passage (potential for opinion and </a:t>
            </a:r>
            <a:r>
              <a:rPr lang="en" sz="24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conjecture</a:t>
            </a: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People focusing on prayer and fellowship (potential to neglect </a:t>
            </a:r>
            <a:r>
              <a:rPr lang="en" sz="24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study</a:t>
            </a: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of scripture)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People studying books/commentaries about the bible (potential to neglect </a:t>
            </a:r>
            <a:r>
              <a:rPr lang="en" sz="24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authority</a:t>
            </a: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of God’s word)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3962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08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/>
              <a:t>What is a “Bible Study/Small Group”?</a:t>
            </a:r>
            <a:br>
              <a:rPr lang="en" dirty="0"/>
            </a:br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"Bible study” can mean just about anything to anyone…</a:t>
            </a: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529525"/>
            <a:ext cx="8061000" cy="35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People discussing their view of a passage (potential for opinion and </a:t>
            </a:r>
            <a:r>
              <a:rPr lang="en" sz="24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conjecture</a:t>
            </a: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People focusing on prayer and fellowship (potential to neglect </a:t>
            </a:r>
            <a:r>
              <a:rPr lang="en" sz="24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study</a:t>
            </a: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of scripture)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People studying books/commentaries about the bible (potential to neglect </a:t>
            </a:r>
            <a:r>
              <a:rPr lang="en" sz="24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authority</a:t>
            </a: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of God’s word)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People studying and preparing alone then delivering what they learned (potential to neglect the </a:t>
            </a:r>
            <a:r>
              <a:rPr lang="en" sz="24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lost</a:t>
            </a: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1293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Do We Want Bible Studies to Be?</a:t>
            </a:r>
            <a:endParaRPr dirty="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1086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lnSpc>
                <a:spcPct val="100000"/>
              </a:lnSpc>
              <a:buClr>
                <a:srgbClr val="FFFFFF"/>
              </a:buClr>
              <a:buSzPts val="2400"/>
              <a:buNone/>
            </a:pPr>
            <a:endParaRPr lang="en-US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Do We Want Bible Studies to Be?</a:t>
            </a:r>
            <a:endParaRPr dirty="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1086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lnSpc>
                <a:spcPct val="100000"/>
              </a:lnSpc>
              <a:buClr>
                <a:srgbClr val="FFFFFF"/>
              </a:buClr>
              <a:buSzPts val="2400"/>
              <a:buNone/>
            </a:pPr>
            <a:r>
              <a:rPr lang="en-US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Bible-Centered</a:t>
            </a:r>
            <a:endParaRPr lang="en-US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>
              <a:lnSpc>
                <a:spcPct val="100000"/>
              </a:lnSpc>
              <a:buClr>
                <a:srgbClr val="CCCCCC"/>
              </a:buClr>
              <a:buSzPts val="2400"/>
              <a:buFont typeface="Arial"/>
              <a:buChar char="-"/>
            </a:pP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Culture of authoritative Bible study and exposition</a:t>
            </a:r>
          </a:p>
        </p:txBody>
      </p:sp>
    </p:spTree>
    <p:extLst>
      <p:ext uri="{BB962C8B-B14F-4D97-AF65-F5344CB8AC3E}">
        <p14:creationId xmlns:p14="http://schemas.microsoft.com/office/powerpoint/2010/main" val="2079921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Do We Want Bible Studies to Be?</a:t>
            </a:r>
            <a:endParaRPr dirty="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1086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lnSpc>
                <a:spcPct val="100000"/>
              </a:lnSpc>
              <a:buClr>
                <a:srgbClr val="FFFFFF"/>
              </a:buClr>
              <a:buSzPts val="2400"/>
              <a:buNone/>
            </a:pPr>
            <a:r>
              <a:rPr lang="en-US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Bible-Centered</a:t>
            </a:r>
            <a:endParaRPr lang="en-US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>
              <a:lnSpc>
                <a:spcPct val="100000"/>
              </a:lnSpc>
              <a:buClr>
                <a:srgbClr val="CCCCCC"/>
              </a:buClr>
              <a:buSzPts val="2400"/>
              <a:buFont typeface="Arial"/>
              <a:buChar char="-"/>
            </a:pP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Culture of authoritative Bible study and exposition</a:t>
            </a:r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Prayer-Centered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Praying </a:t>
            </a: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a crucial component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None/>
            </a:pPr>
            <a:endParaRPr lang="en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8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Do We Want Bible Studies to Be?</a:t>
            </a:r>
            <a:endParaRPr dirty="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1086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lnSpc>
                <a:spcPct val="100000"/>
              </a:lnSpc>
              <a:buClr>
                <a:srgbClr val="FFFFFF"/>
              </a:buClr>
              <a:buSzPts val="2400"/>
              <a:buNone/>
            </a:pPr>
            <a:r>
              <a:rPr lang="en-US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Bible-Centered</a:t>
            </a:r>
            <a:endParaRPr lang="en-US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>
              <a:lnSpc>
                <a:spcPct val="100000"/>
              </a:lnSpc>
              <a:buClr>
                <a:srgbClr val="CCCCCC"/>
              </a:buClr>
              <a:buSzPts val="2400"/>
              <a:buFont typeface="Arial"/>
              <a:buChar char="-"/>
            </a:pP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Culture of authoritative Bible study and exposition</a:t>
            </a:r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Prayer-Centered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Praying </a:t>
            </a: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a crucial component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Fellowship/Accountability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Culture of empathy, encouragement and challenge</a:t>
            </a:r>
          </a:p>
          <a:p>
            <a:pPr marL="533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None/>
            </a:pPr>
            <a:endParaRPr lang="en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None/>
            </a:pPr>
            <a:endParaRPr lang="en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8071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Do We Want Bible Studies to Be?</a:t>
            </a:r>
            <a:endParaRPr dirty="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1086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lnSpc>
                <a:spcPct val="100000"/>
              </a:lnSpc>
              <a:buClr>
                <a:srgbClr val="FFFFFF"/>
              </a:buClr>
              <a:buSzPts val="2400"/>
              <a:buNone/>
            </a:pPr>
            <a:r>
              <a:rPr lang="en-US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Bible-Centered</a:t>
            </a:r>
            <a:endParaRPr lang="en-US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>
              <a:lnSpc>
                <a:spcPct val="100000"/>
              </a:lnSpc>
              <a:buClr>
                <a:srgbClr val="CCCCCC"/>
              </a:buClr>
              <a:buSzPts val="2400"/>
              <a:buFont typeface="Arial"/>
              <a:buChar char="-"/>
            </a:pP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Culture of authoritative Bible study and exposition</a:t>
            </a:r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Prayer-Centered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Praying </a:t>
            </a: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a crucial component</a:t>
            </a:r>
          </a:p>
          <a:p>
            <a:pPr marL="76200" lvl="0" indent="0">
              <a:lnSpc>
                <a:spcPct val="100000"/>
              </a:lnSpc>
              <a:buClr>
                <a:srgbClr val="FFFFFF"/>
              </a:buClr>
              <a:buSzPts val="2400"/>
              <a:buNone/>
            </a:pPr>
            <a:r>
              <a:rPr lang="en-US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Fellowship/Accountability</a:t>
            </a:r>
            <a:endParaRPr lang="en-US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>
              <a:lnSpc>
                <a:spcPct val="100000"/>
              </a:lnSpc>
              <a:buClr>
                <a:srgbClr val="CCCCCC"/>
              </a:buClr>
              <a:buSzPts val="2400"/>
              <a:buFont typeface="Arial"/>
              <a:buChar char="-"/>
            </a:pP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Culture of empathy, encouragement and challenge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Leadership Development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Training and reproducing bible study leaders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None/>
            </a:pPr>
            <a:endParaRPr lang="en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3376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Do We Want Bible Studies to Be?</a:t>
            </a:r>
            <a:endParaRPr dirty="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1086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lnSpc>
                <a:spcPct val="100000"/>
              </a:lnSpc>
              <a:buClr>
                <a:srgbClr val="FFFFFF"/>
              </a:buClr>
              <a:buSzPts val="2400"/>
              <a:buNone/>
            </a:pPr>
            <a:r>
              <a:rPr lang="en-US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Bible-Centered</a:t>
            </a:r>
            <a:endParaRPr lang="en-US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>
              <a:lnSpc>
                <a:spcPct val="100000"/>
              </a:lnSpc>
              <a:buClr>
                <a:srgbClr val="CCCCCC"/>
              </a:buClr>
              <a:buSzPts val="2400"/>
              <a:buFont typeface="Arial"/>
              <a:buChar char="-"/>
            </a:pP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Culture of authoritative Bible study and exposition</a:t>
            </a:r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Prayer-Centered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Praying </a:t>
            </a: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a crucial component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" lvl="0" indent="0">
              <a:lnSpc>
                <a:spcPct val="100000"/>
              </a:lnSpc>
              <a:buClr>
                <a:srgbClr val="FFFFFF"/>
              </a:buClr>
              <a:buSzPts val="2400"/>
              <a:buNone/>
            </a:pPr>
            <a:r>
              <a:rPr lang="en-US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Fellowship/Accountability</a:t>
            </a:r>
            <a:endParaRPr lang="en-US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>
              <a:lnSpc>
                <a:spcPct val="100000"/>
              </a:lnSpc>
              <a:buClr>
                <a:srgbClr val="CCCCCC"/>
              </a:buClr>
              <a:buSzPts val="2400"/>
              <a:buFont typeface="Arial"/>
              <a:buChar char="-"/>
            </a:pP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Culture of empathy, encouragement and challenge</a:t>
            </a:r>
          </a:p>
          <a:p>
            <a:pPr marL="76200" lvl="0" indent="0">
              <a:lnSpc>
                <a:spcPct val="100000"/>
              </a:lnSpc>
              <a:buClr>
                <a:srgbClr val="FFFFFF"/>
              </a:buClr>
              <a:buSzPts val="2400"/>
              <a:buNone/>
            </a:pPr>
            <a:r>
              <a:rPr lang="en-US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Leadership Development</a:t>
            </a:r>
            <a:endParaRPr lang="en-US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>
              <a:lnSpc>
                <a:spcPct val="100000"/>
              </a:lnSpc>
              <a:buClr>
                <a:srgbClr val="CCCCCC"/>
              </a:buClr>
              <a:buSzPts val="2400"/>
              <a:buFont typeface="Arial"/>
              <a:buChar char="-"/>
            </a:pP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Training and reproducing bible study leaders</a:t>
            </a:r>
          </a:p>
          <a:p>
            <a:pPr marL="76200" lvl="0" indent="0">
              <a:lnSpc>
                <a:spcPct val="100000"/>
              </a:lnSpc>
              <a:buClr>
                <a:srgbClr val="FFFFFF"/>
              </a:buClr>
              <a:buSzPts val="2400"/>
              <a:buNone/>
            </a:pPr>
            <a:r>
              <a:rPr lang="en-US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Evangelical</a:t>
            </a:r>
          </a:p>
          <a:p>
            <a:pPr marL="914400" lvl="0" indent="-381000">
              <a:lnSpc>
                <a:spcPct val="100000"/>
              </a:lnSpc>
              <a:buClr>
                <a:srgbClr val="CCCCCC"/>
              </a:buClr>
              <a:buSzPts val="2400"/>
              <a:buFont typeface="Arial"/>
              <a:buChar char="-"/>
            </a:pP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An invitation to the lost to </a:t>
            </a:r>
            <a:r>
              <a:rPr lang="en-US" sz="2400" u="sng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engage</a:t>
            </a:r>
            <a:r>
              <a:rPr lang="en-US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 truth &amp; love</a:t>
            </a:r>
            <a:endParaRPr lang="en-US"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None/>
            </a:pPr>
            <a:endParaRPr lang="en"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8907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08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is Discovery Bible Method?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 expository study method done in the context of a small group:</a:t>
            </a: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1640500"/>
            <a:ext cx="4634400" cy="29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Strengths:</a:t>
            </a:r>
            <a:endParaRPr sz="1800" u="sng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-"/>
            </a:pPr>
            <a:r>
              <a:rPr lang="en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Emphasis on learning bible exposition</a:t>
            </a:r>
            <a:endParaRPr sz="18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-"/>
            </a:pPr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Encouragement that the Scripture can be easily understood </a:t>
            </a:r>
            <a:r>
              <a:rPr lang="en" sz="1800" i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(ie. Discovery</a:t>
            </a:r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8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-"/>
            </a:pPr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Development of good study principles and habits</a:t>
            </a:r>
            <a:endParaRPr sz="18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-"/>
            </a:pPr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Small Group Biblical Counseling (accountability)</a:t>
            </a:r>
            <a:endParaRPr sz="18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-"/>
            </a:pPr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Small Group Evangelism</a:t>
            </a:r>
            <a:endParaRPr sz="18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2"/>
          </p:nvPr>
        </p:nvSpPr>
        <p:spPr>
          <a:xfrm>
            <a:off x="4832400" y="1640275"/>
            <a:ext cx="3999900" cy="29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Potential Weaknesses:</a:t>
            </a:r>
            <a:endParaRPr sz="1800" u="sng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-"/>
            </a:pPr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Requires preparedness by leaders to properly facilitate and guide the dialog</a:t>
            </a:r>
            <a:endParaRPr sz="18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11700" y="16724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How to Conduct a Discovery</a:t>
            </a:r>
            <a:endParaRPr sz="4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Method Bible Study</a:t>
            </a:r>
            <a:endParaRPr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Discovery Bible Method</a:t>
            </a:r>
            <a:endParaRPr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Make Bible Studies Mission Minded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29256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Discovery Method Steps</a:t>
            </a:r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1)	</a:t>
            </a:r>
            <a:r>
              <a:rPr lang="en" sz="2400" b="1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Preparation – Be ready to facilitate</a:t>
            </a:r>
            <a:endParaRPr sz="2400" b="1" u="sng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Read the Passage for Yourself 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Study the Passage for Yourself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Dissect the passage in advance and “chunk” the thoughts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Prayer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Discovery Method Steps</a:t>
            </a:r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2)	</a:t>
            </a:r>
            <a:r>
              <a:rPr lang="en" sz="2400" b="1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Reading</a:t>
            </a:r>
            <a:r>
              <a:rPr lang="en" sz="2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- Settling into the passage</a:t>
            </a:r>
            <a:endParaRPr sz="240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Each person in the Group reads it to themselves silently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Then read one verse per person going around the group until the whole passage has been read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Discovery Method Steps</a:t>
            </a:r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FFFFF"/>
                </a:solidFill>
                <a:latin typeface="+mj-lt"/>
              </a:rPr>
              <a:t>2)	</a:t>
            </a:r>
            <a:r>
              <a:rPr lang="en" sz="2400" b="1" u="sng" dirty="0">
                <a:solidFill>
                  <a:srgbClr val="FFFFFF"/>
                </a:solidFill>
                <a:latin typeface="+mj-lt"/>
              </a:rPr>
              <a:t>Theme</a:t>
            </a:r>
            <a:r>
              <a:rPr lang="en" sz="2400" b="1" dirty="0">
                <a:solidFill>
                  <a:srgbClr val="FFFFFF"/>
                </a:solidFill>
                <a:latin typeface="+mj-lt"/>
              </a:rPr>
              <a:t> - establishing the overarching idea(s)</a:t>
            </a:r>
            <a:endParaRPr sz="2400" dirty="0">
              <a:solidFill>
                <a:srgbClr val="CCCCCC"/>
              </a:solidFill>
              <a:latin typeface="+mj-lt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Ask the group what the “central idea”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When beginning a new book, take some time as the leader to present the historical background to the book.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Encourage people to participate immediately - THIS IS CRUCIAL - Eph 4:29</a:t>
            </a:r>
            <a:endParaRPr sz="2400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Discovery Method Steps</a:t>
            </a:r>
            <a:endParaRPr/>
          </a:p>
        </p:txBody>
      </p:sp>
      <p:sp>
        <p:nvSpPr>
          <p:cNvPr id="121" name="Google Shape;121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FFFFF"/>
                </a:solidFill>
                <a:latin typeface="+mj-lt"/>
              </a:rPr>
              <a:t>3)	</a:t>
            </a:r>
            <a:r>
              <a:rPr lang="en" sz="2400" b="1" u="sng" dirty="0">
                <a:solidFill>
                  <a:srgbClr val="FFFFFF"/>
                </a:solidFill>
                <a:latin typeface="+mj-lt"/>
              </a:rPr>
              <a:t>Dissection</a:t>
            </a:r>
            <a:r>
              <a:rPr lang="en" sz="2400" b="1" dirty="0">
                <a:solidFill>
                  <a:srgbClr val="FFFFFF"/>
                </a:solidFill>
                <a:latin typeface="+mj-lt"/>
              </a:rPr>
              <a:t> - group exposition</a:t>
            </a:r>
            <a:endParaRPr sz="2400" dirty="0">
              <a:solidFill>
                <a:srgbClr val="CCCCCC"/>
              </a:solidFill>
              <a:latin typeface="+mj-lt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D9D9D9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Using the “chunked” passage, allow the small group to discuss sections: look for repeated words, phrases or ideas.</a:t>
            </a:r>
            <a:endParaRPr sz="2400" dirty="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The facilitator MUST be ready to ask questions that provoke people to research.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Discovery Method Steps</a:t>
            </a:r>
            <a:endParaRPr/>
          </a:p>
        </p:txBody>
      </p:sp>
      <p:sp>
        <p:nvSpPr>
          <p:cNvPr id="121" name="Google Shape;121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rgbClr val="FFFFFF"/>
                </a:solidFill>
                <a:latin typeface="+mj-lt"/>
              </a:rPr>
              <a:t>3)	</a:t>
            </a:r>
            <a:r>
              <a:rPr lang="en-US" sz="2400" b="1" u="sng" dirty="0">
                <a:solidFill>
                  <a:srgbClr val="FFFFFF"/>
                </a:solidFill>
                <a:latin typeface="+mj-lt"/>
              </a:rPr>
              <a:t>Dissection</a:t>
            </a:r>
            <a:r>
              <a:rPr lang="en-US" sz="2400" b="1" dirty="0">
                <a:solidFill>
                  <a:srgbClr val="FFFFFF"/>
                </a:solidFill>
                <a:latin typeface="+mj-lt"/>
              </a:rPr>
              <a:t> - group exposition</a:t>
            </a:r>
            <a:endParaRPr sz="2400" dirty="0">
              <a:solidFill>
                <a:srgbClr val="CCCCCC"/>
              </a:solidFill>
              <a:latin typeface="+mj-lt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None/>
            </a:pPr>
            <a:r>
              <a:rPr lang="en" sz="2400" dirty="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c. Use resources: concordance, treasury scripture knowledge, etc.</a:t>
            </a:r>
          </a:p>
          <a:p>
            <a:pPr marL="533400" lvl="1" indent="0">
              <a:lnSpc>
                <a:spcPct val="100000"/>
              </a:lnSpc>
              <a:spcBef>
                <a:spcPts val="0"/>
              </a:spcBef>
              <a:buClr>
                <a:srgbClr val="D9D9D9"/>
              </a:buClr>
              <a:buSzPts val="2400"/>
              <a:buNone/>
            </a:pPr>
            <a:r>
              <a:rPr lang="en-US" sz="2400" dirty="0">
                <a:latin typeface="+mj-lt"/>
              </a:rPr>
              <a:t>d. Use the time as a platform for modeling bible study principles</a:t>
            </a:r>
            <a:endParaRPr sz="2400" dirty="0">
              <a:solidFill>
                <a:srgbClr val="D9D9D9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None/>
            </a:pPr>
            <a:r>
              <a:rPr lang="en" sz="2400" dirty="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e. Encourage note taking and question asking.</a:t>
            </a:r>
            <a:endParaRPr sz="2400" dirty="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5003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Discovery Method Steps</a:t>
            </a:r>
            <a:endParaRPr/>
          </a:p>
        </p:txBody>
      </p:sp>
      <p:sp>
        <p:nvSpPr>
          <p:cNvPr id="127" name="Google Shape;127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FFFFF"/>
                </a:solidFill>
                <a:latin typeface="+mj-lt"/>
              </a:rPr>
              <a:t>4)	</a:t>
            </a:r>
            <a:r>
              <a:rPr lang="en" sz="2400" b="1" u="sng" dirty="0">
                <a:solidFill>
                  <a:srgbClr val="FFFFFF"/>
                </a:solidFill>
                <a:latin typeface="+mj-lt"/>
              </a:rPr>
              <a:t>Application</a:t>
            </a:r>
            <a:r>
              <a:rPr lang="en" sz="2400" b="1" dirty="0">
                <a:solidFill>
                  <a:srgbClr val="FFFFFF"/>
                </a:solidFill>
                <a:latin typeface="+mj-lt"/>
              </a:rPr>
              <a:t> - leaving changed</a:t>
            </a:r>
            <a:endParaRPr sz="1800" b="1" dirty="0">
              <a:solidFill>
                <a:srgbClr val="CCCCCC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914400" lvl="0" indent="-3810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In Closing: </a:t>
            </a:r>
            <a:r>
              <a:rPr lang="en" sz="2400" i="1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What are you personally going to take away from the passage?</a:t>
            </a:r>
            <a:endParaRPr sz="2400" i="1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400"/>
              <a:buFont typeface="Arial"/>
              <a:buAutoNum type="alphaLcPeriod"/>
            </a:pPr>
            <a:r>
              <a:rPr lang="en" sz="2400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Prayer: </a:t>
            </a:r>
            <a:r>
              <a:rPr lang="en" sz="2400" i="1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Close with a season of prayer devoted to application</a:t>
            </a:r>
            <a:endParaRPr sz="2400" i="1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Concept of Planting Bible Studies</a:t>
            </a:r>
            <a:endParaRPr dirty="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Concept of Planting Bible Studies</a:t>
            </a:r>
            <a:endParaRPr dirty="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Planting bible studies </a:t>
            </a:r>
            <a:r>
              <a:rPr lang="en" sz="2400" u="sng" dirty="0"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your churches reach into smaller communities, neighborhoods and workplaces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7300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Concept of Planting Bible Studies</a:t>
            </a:r>
            <a:endParaRPr dirty="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Planting bible studies </a:t>
            </a:r>
            <a:r>
              <a:rPr lang="en" sz="2400" u="sng" dirty="0"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your churches reach into smaller communities, neighborhoods and workplaces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Planting bibles studies makes owning the </a:t>
            </a:r>
            <a:r>
              <a:rPr lang="en" sz="2400" u="sng" dirty="0">
                <a:latin typeface="Arial"/>
                <a:ea typeface="Arial"/>
                <a:cs typeface="Arial"/>
                <a:sym typeface="Arial"/>
              </a:rPr>
              <a:t>mission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tangible and accountable.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2416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Concept of Planting Bible Studies</a:t>
            </a:r>
            <a:endParaRPr dirty="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Planting bible studies </a:t>
            </a:r>
            <a:r>
              <a:rPr lang="en" sz="2400" u="sng" dirty="0"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your churches reach into smaller communities, neighborhoods and workplaces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Planting bibles studies makes owning the </a:t>
            </a:r>
            <a:r>
              <a:rPr lang="en" sz="2400" u="sng" dirty="0">
                <a:latin typeface="Arial"/>
                <a:ea typeface="Arial"/>
                <a:cs typeface="Arial"/>
                <a:sym typeface="Arial"/>
              </a:rPr>
              <a:t>mission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tangible and accountable.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Planting bible studies </a:t>
            </a:r>
            <a:r>
              <a:rPr lang="en" sz="2400" u="sng" dirty="0">
                <a:latin typeface="Arial"/>
                <a:ea typeface="Arial"/>
                <a:cs typeface="Arial"/>
                <a:sym typeface="Arial"/>
              </a:rPr>
              <a:t>prepares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growing leaders to become shepherds.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3907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Concept of Planting Bible Studies</a:t>
            </a:r>
            <a:endParaRPr dirty="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Planting bible studies </a:t>
            </a:r>
            <a:r>
              <a:rPr lang="en" sz="2400" u="sng" dirty="0"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your churches reach into smaller communities, neighborhoods and workplaces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Planting bibles studies makes owning the </a:t>
            </a:r>
            <a:r>
              <a:rPr lang="en" sz="2400" u="sng" dirty="0">
                <a:latin typeface="Arial"/>
                <a:ea typeface="Arial"/>
                <a:cs typeface="Arial"/>
                <a:sym typeface="Arial"/>
              </a:rPr>
              <a:t>mission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tangible and accountable.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Planting bible studies </a:t>
            </a:r>
            <a:r>
              <a:rPr lang="en" sz="2400" u="sng" dirty="0">
                <a:latin typeface="Arial"/>
                <a:ea typeface="Arial"/>
                <a:cs typeface="Arial"/>
                <a:sym typeface="Arial"/>
              </a:rPr>
              <a:t>prepares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growing leaders to become shepherds.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Planting bibles studies </a:t>
            </a:r>
            <a:r>
              <a:rPr lang="en" sz="2400" u="sng" dirty="0">
                <a:latin typeface="Arial"/>
                <a:ea typeface="Arial"/>
                <a:cs typeface="Arial"/>
                <a:sym typeface="Arial"/>
              </a:rPr>
              <a:t>prepares</a:t>
            </a:r>
            <a:r>
              <a:rPr lang="en" sz="2400" dirty="0">
                <a:latin typeface="Arial"/>
                <a:ea typeface="Arial"/>
                <a:cs typeface="Arial"/>
                <a:sym typeface="Arial"/>
              </a:rPr>
              <a:t> people to plant churches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896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08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is a “Bible Study/Small Group”?</a:t>
            </a:r>
            <a:endParaRPr dirty="0"/>
          </a:p>
          <a:p>
            <a:pPr lvl="0"/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"Bible study” can mean just about anything to anyone…</a:t>
            </a: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529525"/>
            <a:ext cx="8061000" cy="35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People discussing their view of a passage (potential for opinion and </a:t>
            </a:r>
            <a:r>
              <a:rPr lang="en" sz="24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conjecture</a:t>
            </a: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08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/>
              <a:t>What is a “Bible Study/Small Group”?</a:t>
            </a:r>
            <a:br>
              <a:rPr lang="en" dirty="0"/>
            </a:br>
            <a:r>
              <a:rPr lang="en"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"Bible study” can mean just about anything to anyone…</a:t>
            </a: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529525"/>
            <a:ext cx="8061000" cy="35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People discussing their view of a passage (potential for opinion and </a:t>
            </a:r>
            <a:r>
              <a:rPr lang="en" sz="24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conjecture</a:t>
            </a: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People focusing on prayer and fellowship (potential to neglect </a:t>
            </a:r>
            <a:r>
              <a:rPr lang="en" sz="24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study</a:t>
            </a:r>
            <a:r>
              <a:rPr lang="en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of scripture)</a:t>
            </a:r>
          </a:p>
        </p:txBody>
      </p:sp>
    </p:spTree>
    <p:extLst>
      <p:ext uri="{BB962C8B-B14F-4D97-AF65-F5344CB8AC3E}">
        <p14:creationId xmlns:p14="http://schemas.microsoft.com/office/powerpoint/2010/main" val="2154982570"/>
      </p:ext>
    </p:extLst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94DB5F43F29D49A6E8E0828CE3107F" ma:contentTypeVersion="9" ma:contentTypeDescription="Create a new document." ma:contentTypeScope="" ma:versionID="f1ea7d607c120f83e7d41774dd08766a">
  <xsd:schema xmlns:xsd="http://www.w3.org/2001/XMLSchema" xmlns:xs="http://www.w3.org/2001/XMLSchema" xmlns:p="http://schemas.microsoft.com/office/2006/metadata/properties" xmlns:ns2="92225faf-0d15-43dc-b0d3-949d76b83189" xmlns:ns3="85009109-077a-450e-82c0-9072b8164ed1" targetNamespace="http://schemas.microsoft.com/office/2006/metadata/properties" ma:root="true" ma:fieldsID="04d903cc3a9e4af56b263ffa6dbc451e" ns2:_="" ns3:_="">
    <xsd:import namespace="92225faf-0d15-43dc-b0d3-949d76b83189"/>
    <xsd:import namespace="85009109-077a-450e-82c0-9072b8164ed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225faf-0d15-43dc-b0d3-949d76b8318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009109-077a-450e-82c0-9072b8164e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34CBF6-2F42-4F6A-A34C-110364F78A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225faf-0d15-43dc-b0d3-949d76b83189"/>
    <ds:schemaRef ds:uri="85009109-077a-450e-82c0-9072b8164e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C46D0D-8301-4E14-9CA2-E00222C97F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8C0AA7-70B7-4798-8D29-572DEBD6AF8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731</Words>
  <Application>Microsoft Office PowerPoint</Application>
  <PresentationFormat>On-screen Show (16:9)</PresentationFormat>
  <Paragraphs>109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Oswald</vt:lpstr>
      <vt:lpstr>Average</vt:lpstr>
      <vt:lpstr>Arial</vt:lpstr>
      <vt:lpstr>Slate</vt:lpstr>
      <vt:lpstr>PowerPoint Presentation</vt:lpstr>
      <vt:lpstr>Discovery Bible Method</vt:lpstr>
      <vt:lpstr>The Concept of Planting Bible Studies</vt:lpstr>
      <vt:lpstr>The Concept of Planting Bible Studies</vt:lpstr>
      <vt:lpstr>The Concept of Planting Bible Studies</vt:lpstr>
      <vt:lpstr>The Concept of Planting Bible Studies</vt:lpstr>
      <vt:lpstr>The Concept of Planting Bible Studies</vt:lpstr>
      <vt:lpstr>What is a “Bible Study/Small Group”? "Bible study” can mean just about anything to anyone…</vt:lpstr>
      <vt:lpstr>What is a “Bible Study/Small Group”? "Bible study” can mean just about anything to anyone…</vt:lpstr>
      <vt:lpstr>What is a “Bible Study/Small Group”? "Bible study” can mean just about anything to anyone…</vt:lpstr>
      <vt:lpstr>What is a “Bible Study/Small Group”? "Bible study” can mean just about anything to anyone…</vt:lpstr>
      <vt:lpstr>What Do We Want Bible Studies to Be?</vt:lpstr>
      <vt:lpstr>What Do We Want Bible Studies to Be?</vt:lpstr>
      <vt:lpstr>What Do We Want Bible Studies to Be?</vt:lpstr>
      <vt:lpstr>What Do We Want Bible Studies to Be?</vt:lpstr>
      <vt:lpstr>What Do We Want Bible Studies to Be?</vt:lpstr>
      <vt:lpstr>What Do We Want Bible Studies to Be?</vt:lpstr>
      <vt:lpstr>What is Discovery Bible Method? An expository study method done in the context of a small group:</vt:lpstr>
      <vt:lpstr>How to Conduct a Discovery Method Bible Study</vt:lpstr>
      <vt:lpstr>Discovery Method Steps</vt:lpstr>
      <vt:lpstr>Discovery Method Steps</vt:lpstr>
      <vt:lpstr>Discovery Method Steps</vt:lpstr>
      <vt:lpstr>Discovery Method Steps</vt:lpstr>
      <vt:lpstr>Discovery Method Steps</vt:lpstr>
      <vt:lpstr>Discovery Method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Bible Study Method</dc:title>
  <cp:lastModifiedBy>Audio Visual</cp:lastModifiedBy>
  <cp:revision>12</cp:revision>
  <dcterms:modified xsi:type="dcterms:W3CDTF">2018-12-31T16:10:24Z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0x010100FF94DB5F43F29D49A6E8E0828CE3107F</vt:lpwstr>
  </property>
</Properties>
</file>